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61" r:id="rId2"/>
    <p:sldId id="292" r:id="rId3"/>
    <p:sldId id="265" r:id="rId4"/>
    <p:sldId id="415" r:id="rId5"/>
    <p:sldId id="416" r:id="rId6"/>
    <p:sldId id="417" r:id="rId7"/>
    <p:sldId id="40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11/7/2014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en-US" altLang="ko-KR" sz="72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Ajax</a:t>
            </a:r>
            <a:endParaRPr lang="ko-KR" altLang="en-US" sz="72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3841998"/>
            <a:ext cx="8280000" cy="270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이번 </a:t>
            </a:r>
            <a:r>
              <a:rPr lang="en-US" altLang="ko-KR" dirty="0" smtClean="0">
                <a:solidFill>
                  <a:schemeClr val="tx1"/>
                </a:solidFill>
              </a:rPr>
              <a:t>Chapter</a:t>
            </a:r>
            <a:r>
              <a:rPr lang="ko-KR" altLang="en-US" smtClean="0">
                <a:solidFill>
                  <a:schemeClr val="tx1"/>
                </a:solidFill>
              </a:rPr>
              <a:t>에서는 </a:t>
            </a:r>
            <a:r>
              <a:rPr lang="en-US" altLang="ko-KR" smtClean="0">
                <a:solidFill>
                  <a:schemeClr val="tx1"/>
                </a:solidFill>
              </a:rPr>
              <a:t>Ajax</a:t>
            </a:r>
            <a:r>
              <a:rPr lang="ko-KR" altLang="en-US" smtClean="0">
                <a:solidFill>
                  <a:schemeClr val="tx1"/>
                </a:solidFill>
              </a:rPr>
              <a:t>가 무엇인지 이해하고</a:t>
            </a:r>
            <a:r>
              <a:rPr lang="en-US" altLang="ko-KR" smtClean="0">
                <a:solidFill>
                  <a:schemeClr val="tx1"/>
                </a:solidFill>
              </a:rPr>
              <a:t>, Ajax</a:t>
            </a:r>
            <a:r>
              <a:rPr lang="ko-KR" altLang="en-US" smtClean="0">
                <a:solidFill>
                  <a:schemeClr val="tx1"/>
                </a:solidFill>
              </a:rPr>
              <a:t>를 사용한 웹 페이지를 작성하는 방법을 학습한다</a:t>
            </a:r>
            <a:r>
              <a:rPr lang="en-US" altLang="ko-KR" smtClean="0">
                <a:solidFill>
                  <a:schemeClr val="tx1"/>
                </a:solidFill>
              </a:rPr>
              <a:t>. </a:t>
            </a:r>
            <a:r>
              <a:rPr lang="ko-KR" altLang="en-US" smtClean="0">
                <a:solidFill>
                  <a:schemeClr val="tx1"/>
                </a:solidFill>
              </a:rPr>
              <a:t>또한 </a:t>
            </a:r>
            <a:r>
              <a:rPr lang="en-US" altLang="ko-KR" smtClean="0">
                <a:solidFill>
                  <a:schemeClr val="tx1"/>
                </a:solidFill>
              </a:rPr>
              <a:t>XMLHttpRequest(XHR) </a:t>
            </a:r>
            <a:r>
              <a:rPr lang="ko-KR" altLang="en-US" smtClean="0">
                <a:solidFill>
                  <a:schemeClr val="tx1"/>
                </a:solidFill>
              </a:rPr>
              <a:t>객체 및 </a:t>
            </a:r>
            <a:r>
              <a:rPr lang="en-US" altLang="ko-KR" smtClean="0">
                <a:solidFill>
                  <a:schemeClr val="tx1"/>
                </a:solidFill>
              </a:rPr>
              <a:t>jQuery </a:t>
            </a:r>
            <a:r>
              <a:rPr lang="ko-KR" altLang="en-US" smtClean="0">
                <a:solidFill>
                  <a:schemeClr val="tx1"/>
                </a:solidFill>
              </a:rPr>
              <a:t>라이브러리를 사용한 서버와의 비동기 통신을 이해한다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pc="-4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486" y="753735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7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방법 </a:t>
            </a:r>
            <a:r>
              <a:rPr lang="en-US" altLang="ko-KR" sz="3200" smtClean="0">
                <a:solidFill>
                  <a:schemeClr val="tx1"/>
                </a:solidFill>
              </a:rPr>
              <a:t>2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http://jquery.com/ </a:t>
            </a:r>
            <a:r>
              <a:rPr lang="ko-KR" altLang="en-US" sz="2800" smtClean="0">
                <a:solidFill>
                  <a:schemeClr val="tx1"/>
                </a:solidFill>
              </a:rPr>
              <a:t>사이트에서 최신 </a:t>
            </a:r>
            <a:r>
              <a:rPr lang="en-US" altLang="ko-KR" sz="2800" smtClean="0">
                <a:solidFill>
                  <a:schemeClr val="tx1"/>
                </a:solidFill>
              </a:rPr>
              <a:t>CDN </a:t>
            </a:r>
            <a:r>
              <a:rPr lang="ko-KR" altLang="en-US" sz="2800" smtClean="0">
                <a:solidFill>
                  <a:schemeClr val="tx1"/>
                </a:solidFill>
              </a:rPr>
              <a:t>경로 복사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웹 페이지에 </a:t>
            </a:r>
            <a:r>
              <a:rPr lang="en-US" altLang="ko-KR" sz="2800" smtClean="0">
                <a:solidFill>
                  <a:schemeClr val="tx1"/>
                </a:solidFill>
              </a:rPr>
              <a:t>&lt;script&gt; </a:t>
            </a:r>
            <a:r>
              <a:rPr lang="ko-KR" altLang="en-US" sz="2800" smtClean="0">
                <a:solidFill>
                  <a:schemeClr val="tx1"/>
                </a:solidFill>
              </a:rPr>
              <a:t>코드 추가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b="1" smtClean="0">
                <a:solidFill>
                  <a:schemeClr val="tx1"/>
                </a:solidFill>
              </a:rPr>
              <a:t>&lt;script src="http://code.jquery.com/jquery-1.11.0.min.js"&gt;&lt;/script&gt;</a:t>
            </a: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3824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사용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기본 문법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선택한 엘리먼트에 어떤 동작을 수행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$(selector).action()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$ : jQuery</a:t>
            </a:r>
            <a:r>
              <a:rPr lang="ko-KR" altLang="en-US" sz="2400" smtClean="0">
                <a:solidFill>
                  <a:schemeClr val="tx1"/>
                </a:solidFill>
              </a:rPr>
              <a:t>에서 정의 및 접근에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(selector) : HTML </a:t>
            </a:r>
            <a:r>
              <a:rPr lang="ko-KR" altLang="en-US" sz="2400" smtClean="0">
                <a:solidFill>
                  <a:schemeClr val="tx1"/>
                </a:solidFill>
              </a:rPr>
              <a:t>엘리먼트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action() : </a:t>
            </a:r>
            <a:r>
              <a:rPr lang="ko-KR" altLang="en-US" sz="2400" smtClean="0">
                <a:solidFill>
                  <a:schemeClr val="tx1"/>
                </a:solidFill>
              </a:rPr>
              <a:t>해당 엘리먼트에서 수행할 동작</a:t>
            </a: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실렉터 </a:t>
            </a:r>
            <a:r>
              <a:rPr lang="en-US" altLang="ko-KR" sz="3200" smtClean="0">
                <a:solidFill>
                  <a:schemeClr val="tx1"/>
                </a:solidFill>
              </a:rPr>
              <a:t>- HTML </a:t>
            </a:r>
            <a:r>
              <a:rPr lang="ko-KR" altLang="en-US" sz="3200" smtClean="0">
                <a:solidFill>
                  <a:schemeClr val="tx1"/>
                </a:solidFill>
              </a:rPr>
              <a:t>엘리먼트에 접근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엘리먼트를 선택해 작업을 처리하기 위해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$</a:t>
            </a:r>
            <a:r>
              <a:rPr lang="ko-KR" altLang="en-US" sz="3200" smtClean="0">
                <a:solidFill>
                  <a:schemeClr val="tx1"/>
                </a:solidFill>
              </a:rPr>
              <a:t>로 시작해 </a:t>
            </a:r>
            <a:r>
              <a:rPr lang="en-US" altLang="ko-KR" sz="3200" smtClean="0">
                <a:solidFill>
                  <a:schemeClr val="tx1"/>
                </a:solidFill>
              </a:rPr>
              <a:t>$()</a:t>
            </a:r>
            <a:r>
              <a:rPr lang="ko-KR" altLang="en-US" sz="3200" smtClean="0">
                <a:solidFill>
                  <a:schemeClr val="tx1"/>
                </a:solidFill>
              </a:rPr>
              <a:t>와 같은 형태로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( ) </a:t>
            </a:r>
            <a:r>
              <a:rPr lang="ko-KR" altLang="en-US" sz="2800" smtClean="0">
                <a:solidFill>
                  <a:schemeClr val="tx1"/>
                </a:solidFill>
              </a:rPr>
              <a:t>안에는 엘리먼트명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엘리먼트의 </a:t>
            </a:r>
            <a:r>
              <a:rPr lang="en-US" altLang="ko-KR" sz="2800" smtClean="0">
                <a:solidFill>
                  <a:schemeClr val="tx1"/>
                </a:solidFill>
              </a:rPr>
              <a:t>id</a:t>
            </a:r>
            <a:r>
              <a:rPr lang="ko-KR" altLang="en-US" sz="2800" smtClean="0">
                <a:solidFill>
                  <a:schemeClr val="tx1"/>
                </a:solidFill>
              </a:rPr>
              <a:t>속성 값</a:t>
            </a:r>
            <a:r>
              <a:rPr lang="en-US" altLang="ko-KR" sz="2800" smtClean="0">
                <a:solidFill>
                  <a:schemeClr val="tx1"/>
                </a:solidFill>
              </a:rPr>
              <a:t>, class</a:t>
            </a:r>
            <a:r>
              <a:rPr lang="ko-KR" altLang="en-US" sz="2800" smtClean="0">
                <a:solidFill>
                  <a:schemeClr val="tx1"/>
                </a:solidFill>
              </a:rPr>
              <a:t>속성의 값 등이 올 수 있음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엘리먼트명 사용 </a:t>
            </a:r>
            <a:r>
              <a:rPr lang="en-US" altLang="ko-KR" sz="2400" smtClean="0">
                <a:solidFill>
                  <a:schemeClr val="tx1"/>
                </a:solidFill>
              </a:rPr>
              <a:t>: $("p")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id</a:t>
            </a:r>
            <a:r>
              <a:rPr lang="ko-KR" altLang="en-US" sz="2400" smtClean="0">
                <a:solidFill>
                  <a:schemeClr val="tx1"/>
                </a:solidFill>
              </a:rPr>
              <a:t>속성값 사용</a:t>
            </a:r>
            <a:r>
              <a:rPr lang="en-US" altLang="ko-KR" sz="2400" smtClean="0">
                <a:solidFill>
                  <a:schemeClr val="tx1"/>
                </a:solidFill>
              </a:rPr>
              <a:t>: $("#test")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class</a:t>
            </a:r>
            <a:r>
              <a:rPr lang="ko-KR" altLang="en-US" sz="2400" smtClean="0">
                <a:solidFill>
                  <a:schemeClr val="tx1"/>
                </a:solidFill>
              </a:rPr>
              <a:t>속성값 사용</a:t>
            </a:r>
            <a:r>
              <a:rPr lang="en-US" altLang="ko-KR" sz="2400" smtClean="0">
                <a:solidFill>
                  <a:schemeClr val="tx1"/>
                </a:solidFill>
              </a:rPr>
              <a:t>: $(".t1“)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HTML </a:t>
            </a:r>
            <a:r>
              <a:rPr lang="ko-KR" altLang="en-US" sz="3200" smtClean="0">
                <a:solidFill>
                  <a:schemeClr val="tx1"/>
                </a:solidFill>
              </a:rPr>
              <a:t>엘리먼트의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내용에 접근</a:t>
            </a:r>
            <a:r>
              <a:rPr lang="en-US" altLang="ko-KR" sz="3200" smtClean="0">
                <a:solidFill>
                  <a:schemeClr val="tx1"/>
                </a:solidFill>
              </a:rPr>
              <a:t>-get/set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엘리먼트의 내용에 접근하려면 메소드를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text() : </a:t>
            </a:r>
            <a:r>
              <a:rPr lang="ko-KR" altLang="en-US" sz="2400" smtClean="0">
                <a:solidFill>
                  <a:schemeClr val="tx1"/>
                </a:solidFill>
              </a:rPr>
              <a:t>선택한 엘리먼트의 내용을 텍스트 형태로 지정하거나 얻어냄</a:t>
            </a:r>
            <a:r>
              <a:rPr lang="en-US" altLang="ko-KR" sz="2400" smtClean="0">
                <a:solidFill>
                  <a:schemeClr val="tx1"/>
                </a:solidFill>
              </a:rPr>
              <a:t>. (</a:t>
            </a:r>
            <a:r>
              <a:rPr lang="ko-KR" altLang="en-US" sz="2400" smtClean="0">
                <a:solidFill>
                  <a:schemeClr val="tx1"/>
                </a:solidFill>
              </a:rPr>
              <a:t>예</a:t>
            </a:r>
            <a:r>
              <a:rPr lang="en-US" altLang="ko-KR" sz="2400" smtClean="0">
                <a:solidFill>
                  <a:schemeClr val="tx1"/>
                </a:solidFill>
              </a:rPr>
              <a:t>) $("p").text(); , $("p").text(“</a:t>
            </a:r>
            <a:r>
              <a:rPr lang="ko-KR" altLang="en-US" sz="2400" smtClean="0">
                <a:solidFill>
                  <a:schemeClr val="tx1"/>
                </a:solidFill>
              </a:rPr>
              <a:t>작업”</a:t>
            </a:r>
            <a:r>
              <a:rPr lang="en-US" altLang="ko-KR" sz="2400" smtClean="0">
                <a:solidFill>
                  <a:schemeClr val="tx1"/>
                </a:solidFill>
              </a:rPr>
              <a:t>);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html() : </a:t>
            </a:r>
            <a:r>
              <a:rPr lang="ko-KR" altLang="en-US" sz="2400" smtClean="0">
                <a:solidFill>
                  <a:schemeClr val="tx1"/>
                </a:solidFill>
              </a:rPr>
              <a:t>선택한 엘리먼트의 내용을 </a:t>
            </a:r>
            <a:r>
              <a:rPr lang="en-US" altLang="ko-KR" sz="2400" smtClean="0">
                <a:solidFill>
                  <a:schemeClr val="tx1"/>
                </a:solidFill>
              </a:rPr>
              <a:t>HTML </a:t>
            </a:r>
            <a:r>
              <a:rPr lang="ko-KR" altLang="en-US" sz="2400" smtClean="0">
                <a:solidFill>
                  <a:schemeClr val="tx1"/>
                </a:solidFill>
              </a:rPr>
              <a:t>태그를 포함하여 지정하거나 얻어냄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val() : </a:t>
            </a:r>
            <a:r>
              <a:rPr lang="ko-KR" altLang="en-US" sz="2400" smtClean="0">
                <a:solidFill>
                  <a:schemeClr val="tx1"/>
                </a:solidFill>
              </a:rPr>
              <a:t>폼 필드의 값을 지정하거나 얻어냄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이벤트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웹 페이지에서 발생한 이벤트를 제어하는 방법 제공</a:t>
            </a:r>
            <a:endParaRPr lang="en-US" altLang="ko-KR" sz="28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종류</a:t>
            </a:r>
            <a:endParaRPr lang="en-US" altLang="ko-KR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tclick : </a:t>
            </a:r>
            <a:r>
              <a:rPr lang="ko-KR" altLang="en-US" sz="2400" smtClean="0">
                <a:solidFill>
                  <a:schemeClr val="tx1"/>
                </a:solidFill>
              </a:rPr>
              <a:t>엘리먼트를 클릭 시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dblclick : </a:t>
            </a:r>
            <a:r>
              <a:rPr lang="ko-KR" altLang="en-US" sz="2400" smtClean="0">
                <a:solidFill>
                  <a:schemeClr val="tx1"/>
                </a:solidFill>
              </a:rPr>
              <a:t>엘리먼트를 더블 클릭 시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mouseenter : </a:t>
            </a:r>
            <a:r>
              <a:rPr lang="ko-KR" altLang="en-US" sz="2400" smtClean="0">
                <a:solidFill>
                  <a:schemeClr val="tx1"/>
                </a:solidFill>
              </a:rPr>
              <a:t>엘리먼트에 마우스 포인터가 위치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mouseleave :</a:t>
            </a:r>
            <a:r>
              <a:rPr lang="ko-KR" altLang="en-US" sz="2400" smtClean="0">
                <a:solidFill>
                  <a:schemeClr val="tx1"/>
                </a:solidFill>
              </a:rPr>
              <a:t>엘리먼트에 위치된 마우스 포인터가 나가면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keypress : </a:t>
            </a:r>
            <a:r>
              <a:rPr lang="ko-KR" altLang="en-US" sz="2400" smtClean="0">
                <a:solidFill>
                  <a:schemeClr val="tx1"/>
                </a:solidFill>
              </a:rPr>
              <a:t>키보드를 눌렀다 놓으면 발생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이벤트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웹 페이지에서 발생한 이벤트를 제어하는 방법 제공</a:t>
            </a:r>
            <a:endParaRPr lang="en-US" altLang="ko-KR" sz="28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종류</a:t>
            </a:r>
            <a:endParaRPr lang="en-US" altLang="ko-KR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keydown : </a:t>
            </a:r>
            <a:r>
              <a:rPr lang="ko-KR" altLang="en-US" sz="2400" smtClean="0">
                <a:solidFill>
                  <a:schemeClr val="tx1"/>
                </a:solidFill>
              </a:rPr>
              <a:t>키보드를 누르면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keyup : </a:t>
            </a:r>
            <a:r>
              <a:rPr lang="ko-KR" altLang="en-US" sz="2400" smtClean="0">
                <a:solidFill>
                  <a:schemeClr val="tx1"/>
                </a:solidFill>
              </a:rPr>
              <a:t>눌린 키보드를 놓으면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submit : </a:t>
            </a:r>
            <a:r>
              <a:rPr lang="ko-KR" altLang="en-US" sz="2400" smtClean="0">
                <a:solidFill>
                  <a:schemeClr val="tx1"/>
                </a:solidFill>
              </a:rPr>
              <a:t>폼을 전송 시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change : </a:t>
            </a:r>
            <a:r>
              <a:rPr lang="ko-KR" altLang="en-US" sz="2400" smtClean="0">
                <a:solidFill>
                  <a:schemeClr val="tx1"/>
                </a:solidFill>
              </a:rPr>
              <a:t>폼 엘리먼트가 변경되면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focus : </a:t>
            </a:r>
            <a:r>
              <a:rPr lang="ko-KR" altLang="en-US" sz="2400" smtClean="0">
                <a:solidFill>
                  <a:schemeClr val="tx1"/>
                </a:solidFill>
              </a:rPr>
              <a:t>폼 엘리먼트의 포커스가 위치되면 발생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이벤트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웹 페이지에서 발생한 이벤트를 제어하는 방법 제공</a:t>
            </a:r>
            <a:endParaRPr lang="en-US" altLang="ko-KR" sz="28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종류</a:t>
            </a:r>
            <a:endParaRPr lang="en-US" altLang="ko-KR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blur : </a:t>
            </a:r>
            <a:r>
              <a:rPr lang="ko-KR" altLang="en-US" sz="2400" smtClean="0">
                <a:solidFill>
                  <a:schemeClr val="tx1"/>
                </a:solidFill>
              </a:rPr>
              <a:t>폼 엘리먼트가 포커스를 잃으면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ready : </a:t>
            </a:r>
            <a:r>
              <a:rPr lang="ko-KR" altLang="en-US" sz="2400" smtClean="0">
                <a:solidFill>
                  <a:schemeClr val="tx1"/>
                </a:solidFill>
              </a:rPr>
              <a:t>페이지의 로드가 완료되면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load : </a:t>
            </a:r>
            <a:r>
              <a:rPr lang="ko-KR" altLang="en-US" sz="2400" smtClean="0">
                <a:solidFill>
                  <a:schemeClr val="tx1"/>
                </a:solidFill>
              </a:rPr>
              <a:t>페이지가 로드되면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resize : </a:t>
            </a:r>
            <a:r>
              <a:rPr lang="ko-KR" altLang="en-US" sz="2400" smtClean="0">
                <a:solidFill>
                  <a:schemeClr val="tx1"/>
                </a:solidFill>
              </a:rPr>
              <a:t>웹 브라우저의 창의 크기를 변경하면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scroll : </a:t>
            </a:r>
            <a:r>
              <a:rPr lang="ko-KR" altLang="en-US" sz="2400" smtClean="0">
                <a:solidFill>
                  <a:schemeClr val="tx1"/>
                </a:solidFill>
              </a:rPr>
              <a:t>웹 브라우저 창의 스크롤을 이동하면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unload : </a:t>
            </a:r>
            <a:r>
              <a:rPr lang="ko-KR" altLang="en-US" sz="2400" smtClean="0">
                <a:solidFill>
                  <a:schemeClr val="tx1"/>
                </a:solidFill>
              </a:rPr>
              <a:t>페이지가 언로드되면 발생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Ajax </a:t>
            </a:r>
            <a:r>
              <a:rPr lang="ko-KR" altLang="en-US" sz="3200" smtClean="0">
                <a:solidFill>
                  <a:schemeClr val="tx1"/>
                </a:solidFill>
              </a:rPr>
              <a:t>기능을 구현하는 메소드들을 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서버로부터 </a:t>
            </a:r>
            <a:r>
              <a:rPr lang="en-US" altLang="ko-KR" sz="2800" smtClean="0">
                <a:solidFill>
                  <a:schemeClr val="tx1"/>
                </a:solidFill>
              </a:rPr>
              <a:t>text, HTML, XML </a:t>
            </a:r>
            <a:r>
              <a:rPr lang="ko-KR" altLang="en-US" sz="2800" smtClean="0">
                <a:solidFill>
                  <a:schemeClr val="tx1"/>
                </a:solidFill>
              </a:rPr>
              <a:t>또는 </a:t>
            </a:r>
            <a:r>
              <a:rPr lang="en-US" altLang="ko-KR" sz="2800" smtClean="0">
                <a:solidFill>
                  <a:schemeClr val="tx1"/>
                </a:solidFill>
              </a:rPr>
              <a:t>JSON </a:t>
            </a:r>
            <a:r>
              <a:rPr lang="ko-KR" altLang="en-US" sz="2800" smtClean="0">
                <a:solidFill>
                  <a:schemeClr val="tx1"/>
                </a:solidFill>
              </a:rPr>
              <a:t>형태의 </a:t>
            </a:r>
            <a:r>
              <a:rPr lang="ko-KR" altLang="en-US" sz="2800" spc="-30" smtClean="0">
                <a:solidFill>
                  <a:schemeClr val="tx1"/>
                </a:solidFill>
              </a:rPr>
              <a:t>파일을 요청하고 응답 받을 수 있는 기능을 제공</a:t>
            </a:r>
            <a:endParaRPr lang="en-US" altLang="ko-KR" sz="2800" spc="-3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3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간단한 코드만으로 </a:t>
            </a:r>
            <a:r>
              <a:rPr lang="en-US" altLang="ko-KR" sz="3200" smtClean="0">
                <a:solidFill>
                  <a:schemeClr val="tx1"/>
                </a:solidFill>
              </a:rPr>
              <a:t>Ajax </a:t>
            </a:r>
            <a:r>
              <a:rPr lang="ko-KR" altLang="en-US" sz="3200" smtClean="0">
                <a:solidFill>
                  <a:schemeClr val="tx1"/>
                </a:solidFill>
              </a:rPr>
              <a:t>기능을 구현 가능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.load() : </a:t>
            </a:r>
            <a:r>
              <a:rPr lang="ko-KR" altLang="en-US" sz="2800" smtClean="0">
                <a:solidFill>
                  <a:schemeClr val="tx1"/>
                </a:solidFill>
              </a:rPr>
              <a:t>서버로 데이터를 요청하고 </a:t>
            </a:r>
            <a:r>
              <a:rPr lang="en-US" altLang="ko-KR" sz="2800" smtClean="0">
                <a:solidFill>
                  <a:schemeClr val="tx1"/>
                </a:solidFill>
              </a:rPr>
              <a:t>HTML </a:t>
            </a:r>
            <a:r>
              <a:rPr lang="ko-KR" altLang="en-US" sz="2800" smtClean="0">
                <a:solidFill>
                  <a:schemeClr val="tx1"/>
                </a:solidFill>
              </a:rPr>
              <a:t>엘리먼트에 응답받은 결과를 로드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응답 받은 결과를 화면에 표시해야 하는 로그인폼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회원가입 폼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글 목록 등을 실행할 때 주로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5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$( "#result" ).load( "ajax/test.html" );</a:t>
            </a: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$.get() : </a:t>
            </a:r>
            <a:r>
              <a:rPr lang="ko-KR" altLang="en-US" sz="2800" smtClean="0">
                <a:solidFill>
                  <a:schemeClr val="tx1"/>
                </a:solidFill>
              </a:rPr>
              <a:t>서버로 </a:t>
            </a:r>
            <a:r>
              <a:rPr lang="en-US" altLang="ko-KR" sz="2800" smtClean="0">
                <a:solidFill>
                  <a:schemeClr val="tx1"/>
                </a:solidFill>
              </a:rPr>
              <a:t>HTTP get </a:t>
            </a:r>
            <a:r>
              <a:rPr lang="ko-KR" altLang="en-US" sz="2800" smtClean="0">
                <a:solidFill>
                  <a:schemeClr val="tx1"/>
                </a:solidFill>
              </a:rPr>
              <a:t>방식의 요청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50" smtClean="0">
                <a:solidFill>
                  <a:schemeClr val="tx1"/>
                </a:solidFill>
              </a:rPr>
              <a:t>.load() </a:t>
            </a:r>
            <a:r>
              <a:rPr lang="ko-KR" altLang="en-US" sz="2800" spc="-50" smtClean="0">
                <a:solidFill>
                  <a:schemeClr val="tx1"/>
                </a:solidFill>
              </a:rPr>
              <a:t>메소드를 사용하는 것과 결과가 거의 같음</a:t>
            </a:r>
            <a:endParaRPr lang="en-US" altLang="ko-KR" sz="2800" spc="-5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5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$.get( "ajax/test.html", function(){});</a:t>
            </a: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4863832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Ajax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개요 및 구조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Ajax</a:t>
            </a:r>
            <a:r>
              <a:rPr kumimoji="0" lang="ko-KR" altLang="en-US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의 비동기적 통신의 구조</a:t>
            </a:r>
            <a:r>
              <a:rPr kumimoji="0" lang="en-US" altLang="ko-KR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kumimoji="0" lang="ko-KR" altLang="en-US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데이터의 흐름</a:t>
            </a:r>
            <a:r>
              <a:rPr kumimoji="0" lang="en-US" altLang="ko-KR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ko-KR" altLang="en-US" sz="2800" b="1" spc="-1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15616" y="47612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Ajax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라이브러리의개요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Ajax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의 개요 및 구성 요소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5616" y="573325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jQuery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라이브러리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51520" y="4021450"/>
            <a:ext cx="720000" cy="847710"/>
            <a:chOff x="2843888" y="205026"/>
            <a:chExt cx="720000" cy="847710"/>
          </a:xfrm>
        </p:grpSpPr>
        <p:pic>
          <p:nvPicPr>
            <p:cNvPr id="24" name="그림 2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971520" y="4005064"/>
            <a:ext cx="8419292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36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Ajax</a:t>
            </a:r>
            <a:r>
              <a:rPr lang="en-US" altLang="ko-KR" sz="2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라이브러리를</a:t>
            </a:r>
            <a:r>
              <a:rPr lang="ko-KR" altLang="en-US" sz="2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사용한</a:t>
            </a:r>
            <a:r>
              <a:rPr lang="ko-KR" altLang="en-US" sz="2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페이지</a:t>
            </a:r>
            <a:r>
              <a:rPr lang="ko-KR" altLang="en-US" sz="20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</a:t>
            </a:r>
            <a:endParaRPr lang="ko-KR" altLang="en-US" sz="3600" b="1" spc="-1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$.post() : </a:t>
            </a:r>
            <a:r>
              <a:rPr lang="ko-KR" altLang="en-US" sz="2800" smtClean="0">
                <a:solidFill>
                  <a:schemeClr val="tx1"/>
                </a:solidFill>
              </a:rPr>
              <a:t>서버로 </a:t>
            </a:r>
            <a:r>
              <a:rPr lang="en-US" altLang="ko-KR" sz="2800" smtClean="0">
                <a:solidFill>
                  <a:schemeClr val="tx1"/>
                </a:solidFill>
              </a:rPr>
              <a:t>HTTP post </a:t>
            </a:r>
            <a:r>
              <a:rPr lang="ko-KR" altLang="en-US" sz="2800" smtClean="0">
                <a:solidFill>
                  <a:schemeClr val="tx1"/>
                </a:solidFill>
              </a:rPr>
              <a:t>방식의 요청을 함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$.post( "ajax/test.jsp", 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{//</a:t>
            </a:r>
            <a:r>
              <a:rPr lang="ko-KR" altLang="en-US" sz="2400" smtClean="0">
                <a:solidFill>
                  <a:schemeClr val="tx1"/>
                </a:solidFill>
              </a:rPr>
              <a:t>전송할 파라미터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name:"kingdora",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status:"homebody "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},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function(data, status){}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);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$.ajax() : </a:t>
            </a:r>
            <a:r>
              <a:rPr lang="ko-KR" altLang="en-US" sz="2800" smtClean="0">
                <a:solidFill>
                  <a:schemeClr val="tx1"/>
                </a:solidFill>
              </a:rPr>
              <a:t>비동기 </a:t>
            </a:r>
            <a:r>
              <a:rPr lang="en-US" altLang="ko-KR" sz="2800" smtClean="0">
                <a:solidFill>
                  <a:schemeClr val="tx1"/>
                </a:solidFill>
              </a:rPr>
              <a:t>Ajax </a:t>
            </a:r>
            <a:r>
              <a:rPr lang="ko-KR" altLang="en-US" sz="2800" smtClean="0">
                <a:solidFill>
                  <a:schemeClr val="tx1"/>
                </a:solidFill>
              </a:rPr>
              <a:t>요청을 수행함</a:t>
            </a:r>
            <a:r>
              <a:rPr lang="en-US" altLang="ko-KR" sz="2800" smtClean="0">
                <a:solidFill>
                  <a:schemeClr val="tx1"/>
                </a:solidFill>
              </a:rPr>
              <a:t>. get, post</a:t>
            </a:r>
            <a:r>
              <a:rPr lang="ko-KR" altLang="en-US" sz="2800" smtClean="0">
                <a:solidFill>
                  <a:schemeClr val="tx1"/>
                </a:solidFill>
              </a:rPr>
              <a:t>방식을 지정해서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주로 로그인 처리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회원가입처리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글쓰기처리 등과 같이 </a:t>
            </a:r>
            <a:r>
              <a:rPr lang="en-US" altLang="ko-KR" sz="2800" smtClean="0">
                <a:solidFill>
                  <a:schemeClr val="tx1"/>
                </a:solidFill>
              </a:rPr>
              <a:t>DB</a:t>
            </a:r>
            <a:r>
              <a:rPr lang="ko-KR" altLang="en-US" sz="2800" smtClean="0">
                <a:solidFill>
                  <a:schemeClr val="tx1"/>
                </a:solidFill>
              </a:rPr>
              <a:t>와 연동 후 처리 결과만을 반환하는 경우에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$.ajax({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	type: "POST",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	url: "loginPro.jsp",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	data: query,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	success: function(data){}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});</a:t>
            </a:r>
          </a:p>
          <a:p>
            <a:pPr marL="809625" lvl="3" indent="-266700" fontAlgn="base">
              <a:buNone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Ajax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개요 및 구조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32038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Ajax</a:t>
            </a:r>
            <a:r>
              <a:rPr lang="ko-KR" altLang="en-US" sz="3200" smtClean="0">
                <a:solidFill>
                  <a:schemeClr val="tx1"/>
                </a:solidFill>
              </a:rPr>
              <a:t>라는 용어는 </a:t>
            </a:r>
            <a:r>
              <a:rPr lang="en-US" altLang="ko-KR" sz="3200" smtClean="0">
                <a:solidFill>
                  <a:schemeClr val="tx1"/>
                </a:solidFill>
              </a:rPr>
              <a:t>2005</a:t>
            </a:r>
            <a:r>
              <a:rPr lang="ko-KR" altLang="en-US" sz="3200" smtClean="0">
                <a:solidFill>
                  <a:schemeClr val="tx1"/>
                </a:solidFill>
              </a:rPr>
              <a:t>년 </a:t>
            </a:r>
            <a:r>
              <a:rPr lang="en-US" altLang="ko-KR" sz="3200" smtClean="0">
                <a:solidFill>
                  <a:schemeClr val="tx1"/>
                </a:solidFill>
              </a:rPr>
              <a:t>2</a:t>
            </a:r>
            <a:r>
              <a:rPr lang="ko-KR" altLang="en-US" sz="3200" smtClean="0">
                <a:solidFill>
                  <a:schemeClr val="tx1"/>
                </a:solidFill>
              </a:rPr>
              <a:t>월 </a:t>
            </a:r>
            <a:r>
              <a:rPr lang="en-US" altLang="ko-KR" sz="3200" smtClean="0">
                <a:solidFill>
                  <a:schemeClr val="tx1"/>
                </a:solidFill>
              </a:rPr>
              <a:t>18</a:t>
            </a:r>
            <a:r>
              <a:rPr lang="ko-KR" altLang="en-US" sz="3200" smtClean="0">
                <a:solidFill>
                  <a:schemeClr val="tx1"/>
                </a:solidFill>
              </a:rPr>
              <a:t>일 제임스 제시 개럿</a:t>
            </a:r>
            <a:r>
              <a:rPr lang="en-US" altLang="ko-KR" sz="3200" smtClean="0">
                <a:solidFill>
                  <a:schemeClr val="tx1"/>
                </a:solidFill>
              </a:rPr>
              <a:t>(Jesse James Garrett)</a:t>
            </a:r>
            <a:r>
              <a:rPr lang="ko-KR" altLang="en-US" sz="3200" smtClean="0">
                <a:solidFill>
                  <a:schemeClr val="tx1"/>
                </a:solidFill>
              </a:rPr>
              <a:t>이 자신의 블로그에 </a:t>
            </a:r>
            <a:r>
              <a:rPr lang="en-US" altLang="ko-KR" sz="3200" smtClean="0">
                <a:solidFill>
                  <a:schemeClr val="tx1"/>
                </a:solidFill>
              </a:rPr>
              <a:t>"Ajax : a new approach to web application"</a:t>
            </a:r>
            <a:r>
              <a:rPr lang="ko-KR" altLang="en-US" sz="3200" smtClean="0">
                <a:solidFill>
                  <a:schemeClr val="tx1"/>
                </a:solidFill>
              </a:rPr>
              <a:t>라는 제목의 글을 싣게되면서 붙여짐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부분 페이지 고침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검색어 자동 완성기능</a:t>
            </a:r>
            <a:r>
              <a:rPr lang="en-US" altLang="ko-KR" sz="3200" smtClean="0">
                <a:solidFill>
                  <a:schemeClr val="tx1"/>
                </a:solidFill>
              </a:rPr>
              <a:t>(Autocomplete) </a:t>
            </a:r>
            <a:r>
              <a:rPr lang="ko-KR" altLang="en-US" sz="3200" smtClean="0">
                <a:solidFill>
                  <a:schemeClr val="tx1"/>
                </a:solidFill>
              </a:rPr>
              <a:t>등에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845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Ajax</a:t>
            </a:r>
            <a:r>
              <a:rPr lang="ko-KR" altLang="en-US" sz="3600" b="1" smtClean="0">
                <a:solidFill>
                  <a:srgbClr val="C00000"/>
                </a:solidFill>
              </a:rPr>
              <a:t>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Ajax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개요 및 구조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038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XHTML(</a:t>
            </a:r>
            <a:r>
              <a:rPr lang="ko-KR" altLang="en-US" sz="3200" smtClean="0">
                <a:solidFill>
                  <a:schemeClr val="tx1"/>
                </a:solidFill>
              </a:rPr>
              <a:t>현재는 </a:t>
            </a:r>
            <a:r>
              <a:rPr lang="en-US" altLang="ko-KR" sz="3200" smtClean="0">
                <a:solidFill>
                  <a:schemeClr val="tx1"/>
                </a:solidFill>
              </a:rPr>
              <a:t>HTML5)</a:t>
            </a:r>
            <a:r>
              <a:rPr lang="ko-KR" altLang="en-US" sz="3200" smtClean="0">
                <a:solidFill>
                  <a:schemeClr val="tx1"/>
                </a:solidFill>
              </a:rPr>
              <a:t>과 </a:t>
            </a:r>
            <a:r>
              <a:rPr lang="en-US" altLang="ko-KR" sz="3200" smtClean="0">
                <a:solidFill>
                  <a:schemeClr val="tx1"/>
                </a:solidFill>
              </a:rPr>
              <a:t>CSS</a:t>
            </a:r>
            <a:r>
              <a:rPr lang="ko-KR" altLang="en-US" sz="3200" smtClean="0">
                <a:solidFill>
                  <a:schemeClr val="tx1"/>
                </a:solidFill>
              </a:rPr>
              <a:t>를 사용한 표준 기술 기반의 웹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150" smtClean="0">
                <a:solidFill>
                  <a:schemeClr val="tx1"/>
                </a:solidFill>
              </a:rPr>
              <a:t>DOM</a:t>
            </a:r>
            <a:r>
              <a:rPr lang="ko-KR" altLang="en-US" sz="3200" spc="-150" smtClean="0">
                <a:solidFill>
                  <a:schemeClr val="tx1"/>
                </a:solidFill>
              </a:rPr>
              <a:t>을 사용한 동적인 화면 표시와 상호 작용</a:t>
            </a:r>
            <a:endParaRPr lang="en-US" altLang="ko-KR" sz="3200" spc="-15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pc="-15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XML</a:t>
            </a:r>
            <a:r>
              <a:rPr lang="ko-KR" altLang="en-US" sz="3200" smtClean="0">
                <a:solidFill>
                  <a:schemeClr val="tx1"/>
                </a:solidFill>
              </a:rPr>
              <a:t>과 </a:t>
            </a:r>
            <a:r>
              <a:rPr lang="en-US" altLang="ko-KR" sz="3200" smtClean="0">
                <a:solidFill>
                  <a:schemeClr val="tx1"/>
                </a:solidFill>
              </a:rPr>
              <a:t>XSLT </a:t>
            </a:r>
            <a:r>
              <a:rPr lang="ko-KR" altLang="en-US" sz="3200" smtClean="0">
                <a:solidFill>
                  <a:schemeClr val="tx1"/>
                </a:solidFill>
              </a:rPr>
              <a:t>등을 사용한 데이터의 변경과 조작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XMLHttpRequest</a:t>
            </a:r>
            <a:r>
              <a:rPr lang="ko-KR" altLang="en-US" sz="3200" smtClean="0">
                <a:solidFill>
                  <a:schemeClr val="tx1"/>
                </a:solidFill>
              </a:rPr>
              <a:t>를 사용한 비동기적인 데이터 전송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이것들을 결합해서 사용하는 자바스크립트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930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Ajax</a:t>
            </a:r>
            <a:r>
              <a:rPr lang="ko-KR" altLang="en-US" sz="3600" b="1" smtClean="0">
                <a:solidFill>
                  <a:srgbClr val="C00000"/>
                </a:solidFill>
              </a:rPr>
              <a:t>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구성 요소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Ajax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개요 및 구조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038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81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pc="-200" smtClean="0">
                <a:solidFill>
                  <a:srgbClr val="C00000"/>
                </a:solidFill>
              </a:rPr>
              <a:t>Ajax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의</a:t>
            </a:r>
            <a:r>
              <a:rPr lang="en-US" altLang="ko-KR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비동기적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통신의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구조</a:t>
            </a:r>
            <a:r>
              <a:rPr lang="en-US" altLang="ko-KR" sz="36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데이터의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흐름</a:t>
            </a:r>
            <a:r>
              <a:rPr lang="en-US" altLang="ko-KR" sz="3600" b="1" spc="-200" smtClean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835" y="2147983"/>
            <a:ext cx="6480000" cy="408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334706" y="6280978"/>
            <a:ext cx="2475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Ajax</a:t>
            </a:r>
            <a:r>
              <a:rPr lang="ko-KR" altLang="en-US" sz="2000" smtClean="0"/>
              <a:t>의 동작 방식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Ajax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개요 및 구조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038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특징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웹 브라우저는 요청을 송신하면 응답을 기다리지 않음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서버는 필요한 데이터만을 응답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81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pc="-200" smtClean="0">
                <a:solidFill>
                  <a:srgbClr val="C00000"/>
                </a:solidFill>
              </a:rPr>
              <a:t>Ajax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의</a:t>
            </a:r>
            <a:r>
              <a:rPr lang="en-US" altLang="ko-KR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비동기적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통신의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구조</a:t>
            </a:r>
            <a:r>
              <a:rPr lang="en-US" altLang="ko-KR" sz="36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데이터의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흐름</a:t>
            </a:r>
            <a:r>
              <a:rPr lang="en-US" altLang="ko-KR" sz="3600" b="1" spc="-200" smtClean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Ajax</a:t>
            </a:r>
            <a:r>
              <a:rPr lang="ko-KR" altLang="en-US" sz="3200" smtClean="0">
                <a:solidFill>
                  <a:schemeClr val="tx1"/>
                </a:solidFill>
              </a:rPr>
              <a:t>를 사용한 웹 애플리케이션을 직접 작성하는 것은 상당히 힘든 작업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라이브러리를 사용하면 이런 힘든 부분들을 쉽게 구현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jQuery </a:t>
            </a:r>
            <a:r>
              <a:rPr lang="ko-KR" altLang="en-US" sz="2800" smtClean="0">
                <a:solidFill>
                  <a:schemeClr val="tx1"/>
                </a:solidFill>
              </a:rPr>
              <a:t>라이브러리가 현재 가장 많이 사용됨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153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Ajax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애플리케이션의 작성이 쉬어지며</a:t>
            </a:r>
            <a:r>
              <a:rPr lang="en-US" altLang="ko-KR" sz="3200" smtClean="0">
                <a:solidFill>
                  <a:schemeClr val="tx1"/>
                </a:solidFill>
              </a:rPr>
              <a:t>,</a:t>
            </a:r>
            <a:r>
              <a:rPr lang="ko-KR" altLang="en-US" sz="3200" smtClean="0">
                <a:solidFill>
                  <a:schemeClr val="tx1"/>
                </a:solidFill>
              </a:rPr>
              <a:t> 자바스크립트나 </a:t>
            </a:r>
            <a:r>
              <a:rPr lang="en-US" altLang="ko-KR" sz="3200" smtClean="0">
                <a:solidFill>
                  <a:schemeClr val="tx1"/>
                </a:solidFill>
              </a:rPr>
              <a:t>Ajax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en-US" altLang="ko-KR" sz="3200" smtClean="0">
                <a:solidFill>
                  <a:schemeClr val="tx1"/>
                </a:solidFill>
              </a:rPr>
              <a:t>DOM </a:t>
            </a:r>
            <a:r>
              <a:rPr lang="ko-KR" altLang="en-US" sz="3200" smtClean="0">
                <a:solidFill>
                  <a:schemeClr val="tx1"/>
                </a:solidFill>
              </a:rPr>
              <a:t>관련 작업을 간단히 처리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기능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HTML/DOM </a:t>
            </a:r>
            <a:r>
              <a:rPr lang="ko-KR" altLang="en-US" sz="2800" smtClean="0">
                <a:solidFill>
                  <a:schemeClr val="tx1"/>
                </a:solidFill>
              </a:rPr>
              <a:t>작업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CSS </a:t>
            </a:r>
            <a:r>
              <a:rPr lang="ko-KR" altLang="en-US" sz="2800" smtClean="0">
                <a:solidFill>
                  <a:schemeClr val="tx1"/>
                </a:solidFill>
              </a:rPr>
              <a:t>작업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HTML </a:t>
            </a:r>
            <a:r>
              <a:rPr lang="ko-KR" altLang="en-US" sz="2800" smtClean="0">
                <a:solidFill>
                  <a:schemeClr val="tx1"/>
                </a:solidFill>
              </a:rPr>
              <a:t>이벤트 처리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각종 효과 및 애니메이션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Ajax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각종 유틸리티 등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1238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방법 </a:t>
            </a:r>
            <a:r>
              <a:rPr lang="en-US" altLang="ko-KR" sz="3200" smtClean="0">
                <a:solidFill>
                  <a:schemeClr val="tx1"/>
                </a:solidFill>
              </a:rPr>
              <a:t>1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http://jquery.com/ </a:t>
            </a:r>
            <a:r>
              <a:rPr lang="ko-KR" altLang="en-US" sz="2800" smtClean="0">
                <a:solidFill>
                  <a:schemeClr val="tx1"/>
                </a:solidFill>
              </a:rPr>
              <a:t>사이트에서 최신 라이브러리를 다운로드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30" smtClean="0">
                <a:solidFill>
                  <a:schemeClr val="tx1"/>
                </a:solidFill>
              </a:rPr>
              <a:t>[</a:t>
            </a:r>
            <a:r>
              <a:rPr lang="ko-KR" altLang="en-US" sz="2800" spc="-30" smtClean="0">
                <a:solidFill>
                  <a:schemeClr val="tx1"/>
                </a:solidFill>
              </a:rPr>
              <a:t>프로젝트</a:t>
            </a:r>
            <a:r>
              <a:rPr lang="en-US" altLang="ko-KR" sz="2800" spc="-30" smtClean="0">
                <a:solidFill>
                  <a:schemeClr val="tx1"/>
                </a:solidFill>
              </a:rPr>
              <a:t>]-[Webcontent]-[js]</a:t>
            </a:r>
            <a:r>
              <a:rPr lang="ko-KR" altLang="en-US" sz="2800" spc="-30" smtClean="0">
                <a:solidFill>
                  <a:schemeClr val="tx1"/>
                </a:solidFill>
              </a:rPr>
              <a:t>에 라이브러리 배치</a:t>
            </a:r>
            <a:endParaRPr lang="en-US" altLang="ko-KR" sz="2800" spc="-3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3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웹 페이지에 </a:t>
            </a:r>
            <a:r>
              <a:rPr lang="en-US" altLang="ko-KR" sz="2800" smtClean="0">
                <a:solidFill>
                  <a:schemeClr val="tx1"/>
                </a:solidFill>
              </a:rPr>
              <a:t>&lt;script&gt; </a:t>
            </a:r>
            <a:r>
              <a:rPr lang="ko-KR" altLang="en-US" sz="2800" smtClean="0">
                <a:solidFill>
                  <a:schemeClr val="tx1"/>
                </a:solidFill>
              </a:rPr>
              <a:t>코드 추가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b="1" smtClean="0">
                <a:solidFill>
                  <a:schemeClr val="tx1"/>
                </a:solidFill>
              </a:rPr>
              <a:t>&lt;script src="../js/jquery-1.11.0.min.js"&gt;&lt;/script&gt;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3824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사용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960</Words>
  <Application>Microsoft Office PowerPoint</Application>
  <PresentationFormat>화면 슬라이드 쇼(4:3)</PresentationFormat>
  <Paragraphs>240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Ajax</vt:lpstr>
      <vt:lpstr>목차</vt:lpstr>
      <vt:lpstr>Ajax의 개요 및 구조</vt:lpstr>
      <vt:lpstr>Ajax의 개요 및 구조</vt:lpstr>
      <vt:lpstr>Ajax의 개요 및 구조</vt:lpstr>
      <vt:lpstr>Ajax의 개요 및 구조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2014-11-07T07:50:12Z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